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264" r:id="rId6"/>
    <p:sldId id="277" r:id="rId7"/>
    <p:sldId id="291" r:id="rId8"/>
    <p:sldId id="286" r:id="rId9"/>
    <p:sldId id="294" r:id="rId10"/>
    <p:sldId id="290" r:id="rId11"/>
    <p:sldId id="268" r:id="rId12"/>
    <p:sldId id="293" r:id="rId13"/>
    <p:sldId id="296" r:id="rId14"/>
    <p:sldId id="262" r:id="rId15"/>
    <p:sldId id="297" r:id="rId16"/>
    <p:sldId id="298" r:id="rId17"/>
    <p:sldId id="299" r:id="rId18"/>
    <p:sldId id="300" r:id="rId19"/>
    <p:sldId id="301" r:id="rId20"/>
    <p:sldId id="302" r:id="rId21"/>
    <p:sldId id="303" r:id="rId22"/>
    <p:sldId id="279" r:id="rId23"/>
    <p:sldId id="305" r:id="rId24"/>
    <p:sldId id="306" r:id="rId25"/>
    <p:sldId id="307"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204" autoAdjust="0"/>
  </p:normalViewPr>
  <p:slideViewPr>
    <p:cSldViewPr snapToGrid="0">
      <p:cViewPr varScale="1">
        <p:scale>
          <a:sx n="103" d="100"/>
          <a:sy n="103" d="100"/>
        </p:scale>
        <p:origin x="216" y="10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10/21/2025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10/21/2025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A8405-6457-6768-6B8D-E4D8297C80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5A504-5EF8-B3CB-0996-62528992F92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5248D9B-1713-2D90-738C-6041F2F7E8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8E3724-1043-39E8-AB2A-1EB065B27B8F}"/>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570856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51F66-3725-E052-5378-AE74FE6475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7D1E0-FC7C-DB2F-76C4-ACFA5815B3C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3189A715-B908-C521-0FE2-E755652E58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3045967-EB9B-3F6B-AB89-3E10B172CF39}"/>
              </a:ext>
            </a:extLst>
          </p:cNvPr>
          <p:cNvSpPr>
            <a:spLocks noGrp="1"/>
          </p:cNvSpPr>
          <p:nvPr>
            <p:ph type="sldNum" sz="quarter" idx="5"/>
          </p:nvPr>
        </p:nvSpPr>
        <p:spPr/>
        <p:txBody>
          <a:bodyPr/>
          <a:lstStyle/>
          <a:p>
            <a:fld id="{10895658-EA1F-4910-80AB-4DA76E167475}" type="slidenum">
              <a:rPr lang="en-US" smtClean="0"/>
              <a:t>12</a:t>
            </a:fld>
            <a:endParaRPr lang="en-US" dirty="0"/>
          </a:p>
        </p:txBody>
      </p:sp>
    </p:spTree>
    <p:extLst>
      <p:ext uri="{BB962C8B-B14F-4D97-AF65-F5344CB8AC3E}">
        <p14:creationId xmlns:p14="http://schemas.microsoft.com/office/powerpoint/2010/main" val="281524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F5020-1A7A-7C40-132B-5E1EA3390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CC27BB-EF3C-B40A-333F-C0561688898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62A29D23-C983-2BBF-2681-06C01D2AE6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3365C0-BC0A-8637-D8FF-F89FFF4AF34B}"/>
              </a:ext>
            </a:extLst>
          </p:cNvPr>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608259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36753-0248-5FFB-245F-691FF239F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E6011-6B97-1A4F-4FA1-FE7C657339B9}"/>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A5BC171-502C-A7A1-E19E-8E03FB4390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AC373FA-484D-9AA4-D0BA-02FEF078865C}"/>
              </a:ext>
            </a:extLst>
          </p:cNvPr>
          <p:cNvSpPr>
            <a:spLocks noGrp="1"/>
          </p:cNvSpPr>
          <p:nvPr>
            <p:ph type="sldNum" sz="quarter" idx="5"/>
          </p:nvPr>
        </p:nvSpPr>
        <p:spPr/>
        <p:txBody>
          <a:bodyPr/>
          <a:lstStyle/>
          <a:p>
            <a:fld id="{10895658-EA1F-4910-80AB-4DA76E167475}" type="slidenum">
              <a:rPr lang="en-US" smtClean="0"/>
              <a:t>14</a:t>
            </a:fld>
            <a:endParaRPr lang="en-US" dirty="0"/>
          </a:p>
        </p:txBody>
      </p:sp>
    </p:spTree>
    <p:extLst>
      <p:ext uri="{BB962C8B-B14F-4D97-AF65-F5344CB8AC3E}">
        <p14:creationId xmlns:p14="http://schemas.microsoft.com/office/powerpoint/2010/main" val="3766907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3EF67-36D2-6C39-9A32-86ABCEA455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D19F36-E8DF-DBB0-ED7F-355C3D6E324F}"/>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3016F66-AE35-03DB-359F-93875B8455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C35872-4F61-51CE-DB57-43B07403F77E}"/>
              </a:ext>
            </a:extLst>
          </p:cNvPr>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3486825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6AD937-3D45-7A6A-C31D-56765E5B22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CA068-2976-64F8-F1B6-731BB6AFB4C7}"/>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6574415-BDE4-39C1-7F25-C427BC1950C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AC5912-1BBD-F0E0-DBDF-3B0BDF16F644}"/>
              </a:ext>
            </a:extLst>
          </p:cNvPr>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1953868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63B94-7187-4634-6D13-1BA56FDC7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9205EE-D5BA-AF0C-5A54-4C5FB6B9CFC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83B713CA-6902-128E-7552-9A12792BC0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343F666-D851-1640-7982-DABEEDF642E1}"/>
              </a:ext>
            </a:extLst>
          </p:cNvPr>
          <p:cNvSpPr>
            <a:spLocks noGrp="1"/>
          </p:cNvSpPr>
          <p:nvPr>
            <p:ph type="sldNum" sz="quarter" idx="5"/>
          </p:nvPr>
        </p:nvSpPr>
        <p:spPr/>
        <p:txBody>
          <a:bodyPr/>
          <a:lstStyle/>
          <a:p>
            <a:fld id="{10895658-EA1F-4910-80AB-4DA76E167475}" type="slidenum">
              <a:rPr lang="en-US" smtClean="0"/>
              <a:t>17</a:t>
            </a:fld>
            <a:endParaRPr lang="en-US" dirty="0"/>
          </a:p>
        </p:txBody>
      </p:sp>
    </p:spTree>
    <p:extLst>
      <p:ext uri="{BB962C8B-B14F-4D97-AF65-F5344CB8AC3E}">
        <p14:creationId xmlns:p14="http://schemas.microsoft.com/office/powerpoint/2010/main" val="3825725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41CF1-4366-C171-8B8D-4FB16FA21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35D79-16C4-ABFC-BC55-1E929655722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06B7F3D-75B7-DEE4-616A-7A5C83B0B2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25097D-4F4B-69FB-A596-3FF888DCA2CB}"/>
              </a:ext>
            </a:extLst>
          </p:cNvPr>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2493716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12D47-23DC-8161-0098-EDB1B053E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92228-DC4F-753C-77AA-1AA6F8944676}"/>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726560C8-C720-765B-A64F-11464B7F53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476088B-2B41-7724-6751-A55DF680C896}"/>
              </a:ext>
            </a:extLst>
          </p:cNvPr>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23889873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B5F45D-ECE3-F885-9ECE-4CF7BB9F2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E81CB-70F9-0164-19CB-13E05949ADB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C1CD6EF-E749-524E-CE3C-3380DEA37B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D422184-2BC9-6CB3-766E-6C55C63F2218}"/>
              </a:ext>
            </a:extLst>
          </p:cNvPr>
          <p:cNvSpPr>
            <a:spLocks noGrp="1"/>
          </p:cNvSpPr>
          <p:nvPr>
            <p:ph type="sldNum" sz="quarter" idx="5"/>
          </p:nvPr>
        </p:nvSpPr>
        <p:spPr/>
        <p:txBody>
          <a:bodyPr/>
          <a:lstStyle/>
          <a:p>
            <a:fld id="{10895658-EA1F-4910-80AB-4DA76E167475}" type="slidenum">
              <a:rPr lang="en-US" smtClean="0"/>
              <a:t>21</a:t>
            </a:fld>
            <a:endParaRPr lang="en-US" dirty="0"/>
          </a:p>
        </p:txBody>
      </p:sp>
    </p:spTree>
    <p:extLst>
      <p:ext uri="{BB962C8B-B14F-4D97-AF65-F5344CB8AC3E}">
        <p14:creationId xmlns:p14="http://schemas.microsoft.com/office/powerpoint/2010/main" val="4037125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029A1-E4BF-2033-0846-662181CDB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FA601C-0C53-4D10-6CE1-CB554E5818BD}"/>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F9A4CC3-EF88-6E1A-5D13-14F7AABB50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2956F2-222B-1430-8B84-D1EB5C786EAC}"/>
              </a:ext>
            </a:extLst>
          </p:cNvPr>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3770084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2D715-10A5-B43C-ECEF-3EB671E54E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D38CDB-4C71-71E8-E9E0-F7F6BDBCDF1B}"/>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1C22F18-8D26-3872-C140-F081503E62D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C83B9B-B749-A976-C873-C78F20A111C9}"/>
              </a:ext>
            </a:extLst>
          </p:cNvPr>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2546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7809E-26A1-CDFF-93C0-035021EDB6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CC765-7E51-7FA6-EC64-48A10BDD49BE}"/>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1EE04DD-DA4D-7F1F-6340-D5D593016D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DC6B5C-7424-6B3E-FE7E-551A3FC25B74}"/>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290348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478694" y="677918"/>
            <a:ext cx="7092371" cy="3590596"/>
          </a:xfrm>
        </p:spPr>
        <p:txBody>
          <a:bodyPr>
            <a:normAutofit/>
          </a:bodyPr>
          <a:lstStyle/>
          <a:p>
            <a:r>
              <a:rPr lang="en-US" sz="5300" dirty="0"/>
              <a:t>Zowe Vs Ispf/tso: New School Meets Old school </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6CADE-C1A7-9D55-871B-02F632A4B6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A67D4F-B1ED-0625-B613-1D8491291A52}"/>
              </a:ext>
            </a:extLst>
          </p:cNvPr>
          <p:cNvSpPr>
            <a:spLocks noGrp="1"/>
          </p:cNvSpPr>
          <p:nvPr>
            <p:ph type="ctrTitle"/>
          </p:nvPr>
        </p:nvSpPr>
        <p:spPr>
          <a:xfrm>
            <a:off x="4655977" y="544285"/>
            <a:ext cx="6772486" cy="2879488"/>
          </a:xfrm>
        </p:spPr>
        <p:txBody>
          <a:bodyPr/>
          <a:lstStyle/>
          <a:p>
            <a:r>
              <a:rPr lang="en-US" dirty="0"/>
              <a:t>Any questions about ISPF/TSO OR Zowe?</a:t>
            </a:r>
          </a:p>
        </p:txBody>
      </p:sp>
      <p:sp>
        <p:nvSpPr>
          <p:cNvPr id="3" name="Content Placeholder 2">
            <a:extLst>
              <a:ext uri="{FF2B5EF4-FFF2-40B4-BE49-F238E27FC236}">
                <a16:creationId xmlns:a16="http://schemas.microsoft.com/office/drawing/2014/main" id="{13A226B9-D962-4D76-0DA7-7CA61F91BEC0}"/>
              </a:ext>
            </a:extLst>
          </p:cNvPr>
          <p:cNvSpPr>
            <a:spLocks noGrp="1"/>
          </p:cNvSpPr>
          <p:nvPr>
            <p:ph type="subTitle" idx="1"/>
          </p:nvPr>
        </p:nvSpPr>
        <p:spPr>
          <a:xfrm>
            <a:off x="5896340" y="3423773"/>
            <a:ext cx="5528217" cy="2029969"/>
          </a:xfrm>
        </p:spPr>
        <p:txBody>
          <a:bodyPr bIns="0">
            <a:normAutofit/>
          </a:bodyPr>
          <a:lstStyle/>
          <a:p>
            <a:r>
              <a:rPr lang="en-US" dirty="0"/>
              <a:t> </a:t>
            </a:r>
          </a:p>
        </p:txBody>
      </p:sp>
    </p:spTree>
    <p:extLst>
      <p:ext uri="{BB962C8B-B14F-4D97-AF65-F5344CB8AC3E}">
        <p14:creationId xmlns:p14="http://schemas.microsoft.com/office/powerpoint/2010/main" val="3068498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3953" y="506638"/>
            <a:ext cx="7606895" cy="1452790"/>
          </a:xfrm>
        </p:spPr>
        <p:txBody>
          <a:bodyPr/>
          <a:lstStyle/>
          <a:p>
            <a:r>
              <a:rPr lang="en-US" dirty="0"/>
              <a:t>What are both tools good at?​</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87441910-6501-5C60-C05A-BAFF34C25798}"/>
              </a:ext>
            </a:extLst>
          </p:cNvPr>
          <p:cNvSpPr>
            <a:spLocks noGrp="1"/>
          </p:cNvSpPr>
          <p:nvPr>
            <p:ph sz="half" idx="16"/>
          </p:nvPr>
        </p:nvSpPr>
        <p:spPr>
          <a:xfrm>
            <a:off x="3795574" y="1959429"/>
            <a:ext cx="7615274" cy="4762045"/>
          </a:xfrm>
        </p:spPr>
        <p:txBody>
          <a:bodyPr>
            <a:normAutofit/>
          </a:bodyPr>
          <a:lstStyle/>
          <a:p>
            <a:pPr marL="0" indent="0">
              <a:buNone/>
            </a:pPr>
            <a:r>
              <a:rPr lang="en-US" dirty="0"/>
              <a:t>ISPF/TSO and Zowe handle processes differently, but they are both good and handling several needs and situations. These include:</a:t>
            </a:r>
          </a:p>
          <a:p>
            <a:pPr>
              <a:buFontTx/>
              <a:buChar char="-"/>
            </a:pPr>
            <a:r>
              <a:rPr lang="en-US" dirty="0"/>
              <a:t>Managing datasets: This includes creating new datasets, editing/deleting datasets, copying datasets, and viewing dataset content</a:t>
            </a:r>
          </a:p>
          <a:p>
            <a:pPr>
              <a:buFontTx/>
              <a:buChar char="-"/>
            </a:pPr>
            <a:r>
              <a:rPr lang="en-US" dirty="0"/>
              <a:t>Managing JCL: JCL is the tool used to submit jobs to a mainframe. This includes submitting jobs, viewing job status, and viewing the SYSOUT (job output)</a:t>
            </a:r>
          </a:p>
          <a:p>
            <a:pPr>
              <a:buFontTx/>
              <a:buChar char="-"/>
            </a:pPr>
            <a:r>
              <a:rPr lang="en-US" dirty="0"/>
              <a:t>Executing TSO commands: Both platforms allow for running TSO commands through a command line. However, they are slightly different here, as Zowe cannot do as much as ISPF/TSO</a:t>
            </a:r>
          </a:p>
          <a:p>
            <a:pPr>
              <a:buFontTx/>
              <a:buChar char="-"/>
            </a:pPr>
            <a:r>
              <a:rPr lang="en-US" dirty="0"/>
              <a:t>Secure Access to z/OS: Both platforms require you to log on to an account to access them. This ensures that each user will follow the correct security permissions assigned to them, regardless of what platform they are using</a:t>
            </a:r>
          </a:p>
        </p:txBody>
      </p:sp>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85CB1-B580-29EA-C1D5-B224584ADFB9}"/>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7605BF17-66D9-7440-16C7-D95E68723668}"/>
              </a:ext>
            </a:extLst>
          </p:cNvPr>
          <p:cNvSpPr>
            <a:spLocks noGrp="1"/>
          </p:cNvSpPr>
          <p:nvPr>
            <p:ph type="title"/>
          </p:nvPr>
        </p:nvSpPr>
        <p:spPr>
          <a:xfrm>
            <a:off x="1552574" y="896111"/>
            <a:ext cx="9866540" cy="1358140"/>
          </a:xfrm>
        </p:spPr>
        <p:txBody>
          <a:bodyPr>
            <a:normAutofit/>
          </a:bodyPr>
          <a:lstStyle/>
          <a:p>
            <a:r>
              <a:rPr lang="en-US" dirty="0"/>
              <a:t>Continuing On</a:t>
            </a:r>
          </a:p>
        </p:txBody>
      </p:sp>
      <p:sp>
        <p:nvSpPr>
          <p:cNvPr id="7" name="Text Placeholder 6">
            <a:extLst>
              <a:ext uri="{FF2B5EF4-FFF2-40B4-BE49-F238E27FC236}">
                <a16:creationId xmlns:a16="http://schemas.microsoft.com/office/drawing/2014/main" id="{20AC0EBA-A573-4395-78DD-97D869BBDE04}"/>
              </a:ext>
            </a:extLst>
          </p:cNvPr>
          <p:cNvSpPr>
            <a:spLocks noGrp="1"/>
          </p:cNvSpPr>
          <p:nvPr>
            <p:ph sz="half" idx="15"/>
          </p:nvPr>
        </p:nvSpPr>
        <p:spPr>
          <a:xfrm>
            <a:off x="1552574" y="2481940"/>
            <a:ext cx="7880675" cy="3874410"/>
          </a:xfrm>
        </p:spPr>
        <p:txBody>
          <a:bodyPr>
            <a:normAutofit/>
          </a:bodyPr>
          <a:lstStyle/>
          <a:p>
            <a:pPr marL="285750" indent="-285750">
              <a:buFontTx/>
              <a:buChar char="-"/>
            </a:pPr>
            <a:r>
              <a:rPr lang="en-US" dirty="0"/>
              <a:t>As mentioned, while both tools are drastically different experiences for the user, they both have a lot of the same goals in mind and can therefore achieve a lot of the same things.</a:t>
            </a:r>
          </a:p>
          <a:p>
            <a:pPr marL="285750" indent="-285750">
              <a:buFontTx/>
              <a:buChar char="-"/>
            </a:pPr>
            <a:r>
              <a:rPr lang="en-US" dirty="0"/>
              <a:t>These are just a couple of the many similarities between the two</a:t>
            </a:r>
          </a:p>
          <a:p>
            <a:pPr marL="742950" lvl="1" indent="-285750">
              <a:buFontTx/>
              <a:buChar char="-"/>
            </a:pPr>
            <a:r>
              <a:rPr lang="en-US" dirty="0"/>
              <a:t>Easy to see they both provide easy access to core z/OS functions</a:t>
            </a:r>
          </a:p>
          <a:p>
            <a:pPr marL="285750" indent="-285750">
              <a:buFontTx/>
              <a:buChar char="-"/>
            </a:pPr>
            <a:r>
              <a:rPr lang="en-US" dirty="0"/>
              <a:t>While these tools may have a lot of core similarities, there are also some ways they are useful in different ways from each other</a:t>
            </a:r>
          </a:p>
        </p:txBody>
      </p:sp>
      <p:sp>
        <p:nvSpPr>
          <p:cNvPr id="13" name="Slide Number Placeholder 12">
            <a:extLst>
              <a:ext uri="{FF2B5EF4-FFF2-40B4-BE49-F238E27FC236}">
                <a16:creationId xmlns:a16="http://schemas.microsoft.com/office/drawing/2014/main" id="{6879A3C7-BCD0-C093-3FED-C65C6F5A6E2E}"/>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12</a:t>
            </a:fld>
            <a:endParaRPr lang="en-US" dirty="0"/>
          </a:p>
        </p:txBody>
      </p:sp>
      <p:sp>
        <p:nvSpPr>
          <p:cNvPr id="3" name="Text Placeholder 2">
            <a:extLst>
              <a:ext uri="{FF2B5EF4-FFF2-40B4-BE49-F238E27FC236}">
                <a16:creationId xmlns:a16="http://schemas.microsoft.com/office/drawing/2014/main" id="{80E19ED2-3E54-13C9-B686-E6FE1F27DE3C}"/>
              </a:ext>
            </a:extLst>
          </p:cNvPr>
          <p:cNvSpPr>
            <a:spLocks noGrp="1"/>
          </p:cNvSpPr>
          <p:nvPr>
            <p:ph type="body" sz="quarter" idx="14"/>
          </p:nvPr>
        </p:nvSpPr>
        <p:spPr>
          <a:xfrm flipH="1">
            <a:off x="11419114" y="2481940"/>
            <a:ext cx="161381" cy="653146"/>
          </a:xfrm>
        </p:spPr>
        <p:txBody>
          <a:bodyPr/>
          <a:lstStyle/>
          <a:p>
            <a:pPr marL="0" indent="0">
              <a:buNone/>
            </a:pPr>
            <a:r>
              <a:rPr lang="en-US" dirty="0"/>
              <a:t>  </a:t>
            </a:r>
          </a:p>
        </p:txBody>
      </p:sp>
    </p:spTree>
    <p:extLst>
      <p:ext uri="{BB962C8B-B14F-4D97-AF65-F5344CB8AC3E}">
        <p14:creationId xmlns:p14="http://schemas.microsoft.com/office/powerpoint/2010/main" val="3863011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9196B-52D1-B48F-D7CC-5010136236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4CF64E-2399-A74D-1AA8-39EC957E85AE}"/>
              </a:ext>
            </a:extLst>
          </p:cNvPr>
          <p:cNvSpPr>
            <a:spLocks noGrp="1"/>
          </p:cNvSpPr>
          <p:nvPr>
            <p:ph type="title"/>
          </p:nvPr>
        </p:nvSpPr>
        <p:spPr>
          <a:xfrm>
            <a:off x="3516752" y="469391"/>
            <a:ext cx="7889768" cy="1504189"/>
          </a:xfrm>
        </p:spPr>
        <p:txBody>
          <a:bodyPr/>
          <a:lstStyle/>
          <a:p>
            <a:r>
              <a:rPr lang="en-US" dirty="0"/>
              <a:t>How are ISPF/TSO and Zowe Different?</a:t>
            </a:r>
          </a:p>
        </p:txBody>
      </p:sp>
      <p:sp>
        <p:nvSpPr>
          <p:cNvPr id="12" name="Text Placeholder 11">
            <a:extLst>
              <a:ext uri="{FF2B5EF4-FFF2-40B4-BE49-F238E27FC236}">
                <a16:creationId xmlns:a16="http://schemas.microsoft.com/office/drawing/2014/main" id="{038646C5-3856-16CF-A4E2-543059E12628}"/>
              </a:ext>
            </a:extLst>
          </p:cNvPr>
          <p:cNvSpPr>
            <a:spLocks noGrp="1"/>
          </p:cNvSpPr>
          <p:nvPr>
            <p:ph sz="half" idx="14"/>
          </p:nvPr>
        </p:nvSpPr>
        <p:spPr>
          <a:xfrm>
            <a:off x="3295650" y="1973580"/>
            <a:ext cx="8572500" cy="4465320"/>
          </a:xfrm>
        </p:spPr>
        <p:txBody>
          <a:bodyPr>
            <a:normAutofit/>
          </a:bodyPr>
          <a:lstStyle/>
          <a:p>
            <a:pPr>
              <a:buFontTx/>
              <a:buChar char="-"/>
            </a:pPr>
            <a:r>
              <a:rPr lang="en-US" dirty="0"/>
              <a:t>User interface: ISPF/TSO uses what people call the “Green Screen”, also known as the 3270 terminal. Zowe uses more modern interfaces, like Visual Studio Code</a:t>
            </a:r>
          </a:p>
          <a:p>
            <a:pPr>
              <a:buFontTx/>
              <a:buChar char="-"/>
            </a:pPr>
            <a:r>
              <a:rPr lang="en-US" dirty="0"/>
              <a:t>How z/OS is accessed: ISPF/TSO requires logging on to a TSO session, whereas Zowe uses various APIs to communicate with the operating system, but not through a TSO session </a:t>
            </a:r>
          </a:p>
          <a:p>
            <a:pPr>
              <a:buFontTx/>
              <a:buChar char="-"/>
            </a:pPr>
            <a:r>
              <a:rPr lang="en-US" dirty="0"/>
              <a:t>Modern tools: ISPF/TSO is not designed in mind for modern tools, whereas Zowe is in many ways. One of these tools that is essential to modern development among a team would be something like Git/</a:t>
            </a:r>
            <a:r>
              <a:rPr lang="en-US" dirty="0" err="1"/>
              <a:t>Github</a:t>
            </a:r>
            <a:r>
              <a:rPr lang="en-US" dirty="0"/>
              <a:t>, which can easily be accessed through Zowe, but not TSO/ISPF</a:t>
            </a:r>
          </a:p>
          <a:p>
            <a:pPr>
              <a:buFontTx/>
              <a:buChar char="-"/>
            </a:pPr>
            <a:r>
              <a:rPr lang="en-US" dirty="0"/>
              <a:t>Learning Curve: Learning to use ISPF/TSO terminal can be painfully difficult, as while it becomes easier to use the more you use it, the learning curve is quite steep. The learning curve for Zowe is much less, and is often much easier for a new mainframe developer to understand</a:t>
            </a:r>
          </a:p>
        </p:txBody>
      </p:sp>
      <p:sp>
        <p:nvSpPr>
          <p:cNvPr id="7" name="Text Placeholder 6">
            <a:extLst>
              <a:ext uri="{FF2B5EF4-FFF2-40B4-BE49-F238E27FC236}">
                <a16:creationId xmlns:a16="http://schemas.microsoft.com/office/drawing/2014/main" id="{135FAE3F-9B5B-C5BE-3B82-AE7A4AF5F258}"/>
              </a:ext>
            </a:extLst>
          </p:cNvPr>
          <p:cNvSpPr>
            <a:spLocks noGrp="1"/>
          </p:cNvSpPr>
          <p:nvPr>
            <p:ph sz="half" idx="1"/>
          </p:nvPr>
        </p:nvSpPr>
        <p:spPr>
          <a:xfrm flipH="1">
            <a:off x="11406520" y="5981700"/>
            <a:ext cx="175880" cy="278571"/>
          </a:xfrm>
        </p:spPr>
        <p:txBody>
          <a:bodyPr>
            <a:normAutofit fontScale="25000" lnSpcReduction="20000"/>
          </a:bodyPr>
          <a:lstStyle/>
          <a:p>
            <a:r>
              <a:rPr lang="en-US" dirty="0"/>
              <a:t> </a:t>
            </a:r>
          </a:p>
        </p:txBody>
      </p:sp>
      <p:sp>
        <p:nvSpPr>
          <p:cNvPr id="14" name="Slide Number Placeholder 13">
            <a:extLst>
              <a:ext uri="{FF2B5EF4-FFF2-40B4-BE49-F238E27FC236}">
                <a16:creationId xmlns:a16="http://schemas.microsoft.com/office/drawing/2014/main" id="{A531E307-5DA6-C55E-BC33-F1E0D0753C7F}"/>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013516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BE898-9352-4481-407C-CF73FB638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A4E6A-327E-288C-71C3-593B14980953}"/>
              </a:ext>
            </a:extLst>
          </p:cNvPr>
          <p:cNvSpPr>
            <a:spLocks noGrp="1"/>
          </p:cNvSpPr>
          <p:nvPr>
            <p:ph type="title"/>
          </p:nvPr>
        </p:nvSpPr>
        <p:spPr>
          <a:xfrm>
            <a:off x="4933950" y="429462"/>
            <a:ext cx="6343650" cy="1138082"/>
          </a:xfrm>
        </p:spPr>
        <p:txBody>
          <a:bodyPr>
            <a:normAutofit fontScale="90000"/>
          </a:bodyPr>
          <a:lstStyle/>
          <a:p>
            <a:r>
              <a:rPr lang="en-US" dirty="0"/>
              <a:t>What are each tool more efficient for?</a:t>
            </a:r>
            <a:endParaRPr lang="en-ZA" dirty="0"/>
          </a:p>
        </p:txBody>
      </p:sp>
      <p:sp>
        <p:nvSpPr>
          <p:cNvPr id="3" name="Subtitle 2">
            <a:extLst>
              <a:ext uri="{FF2B5EF4-FFF2-40B4-BE49-F238E27FC236}">
                <a16:creationId xmlns:a16="http://schemas.microsoft.com/office/drawing/2014/main" id="{24D0CF73-03FE-FA6C-3817-B7EA25CC9EAD}"/>
              </a:ext>
            </a:extLst>
          </p:cNvPr>
          <p:cNvSpPr>
            <a:spLocks noGrp="1"/>
          </p:cNvSpPr>
          <p:nvPr>
            <p:ph sz="half" idx="14"/>
          </p:nvPr>
        </p:nvSpPr>
        <p:spPr>
          <a:xfrm>
            <a:off x="4553339" y="1698171"/>
            <a:ext cx="7091265" cy="4658179"/>
          </a:xfrm>
        </p:spPr>
        <p:txBody>
          <a:bodyPr>
            <a:normAutofit/>
          </a:bodyPr>
          <a:lstStyle/>
          <a:p>
            <a:pPr marL="342900" indent="-342900">
              <a:buFontTx/>
              <a:buChar char="-"/>
            </a:pPr>
            <a:r>
              <a:rPr lang="en-US" dirty="0"/>
              <a:t>Due to the modern tools mentioned earlier, Zowe is better for modern development, specifically in a team setting</a:t>
            </a:r>
          </a:p>
          <a:p>
            <a:pPr marL="342900" indent="-342900">
              <a:buFontTx/>
              <a:buChar char="-"/>
            </a:pPr>
            <a:r>
              <a:rPr lang="en-US" dirty="0"/>
              <a:t>However, Zowe cannot do quite everything ISPF/TSO does, specifically referring to more in-depth tasks and handling legacy systems. So in this regard, ISPF/TSO gets the edge</a:t>
            </a:r>
          </a:p>
          <a:p>
            <a:pPr marL="342900" indent="-342900">
              <a:buFontTx/>
              <a:buChar char="-"/>
            </a:pPr>
            <a:endParaRPr lang="en-US" dirty="0"/>
          </a:p>
        </p:txBody>
      </p:sp>
      <p:sp>
        <p:nvSpPr>
          <p:cNvPr id="6" name="Slide Number Placeholder 5">
            <a:extLst>
              <a:ext uri="{FF2B5EF4-FFF2-40B4-BE49-F238E27FC236}">
                <a16:creationId xmlns:a16="http://schemas.microsoft.com/office/drawing/2014/main" id="{D5464C5A-CD0B-12EF-0A96-1D1649C7BBA7}"/>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118556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7C789-3109-1179-7C63-715072CF89C3}"/>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33ED4C04-0693-8187-9BBE-C8F8DA7EC8FA}"/>
              </a:ext>
            </a:extLst>
          </p:cNvPr>
          <p:cNvSpPr>
            <a:spLocks noGrp="1"/>
          </p:cNvSpPr>
          <p:nvPr>
            <p:ph type="title"/>
          </p:nvPr>
        </p:nvSpPr>
        <p:spPr>
          <a:xfrm>
            <a:off x="1552574" y="896111"/>
            <a:ext cx="9866540" cy="1358140"/>
          </a:xfrm>
        </p:spPr>
        <p:txBody>
          <a:bodyPr>
            <a:normAutofit/>
          </a:bodyPr>
          <a:lstStyle/>
          <a:p>
            <a:r>
              <a:rPr lang="en-US" dirty="0"/>
              <a:t>What does this all mean?</a:t>
            </a:r>
          </a:p>
        </p:txBody>
      </p:sp>
      <p:sp>
        <p:nvSpPr>
          <p:cNvPr id="7" name="Text Placeholder 6">
            <a:extLst>
              <a:ext uri="{FF2B5EF4-FFF2-40B4-BE49-F238E27FC236}">
                <a16:creationId xmlns:a16="http://schemas.microsoft.com/office/drawing/2014/main" id="{477EF54B-F099-D199-9420-A7237625B592}"/>
              </a:ext>
            </a:extLst>
          </p:cNvPr>
          <p:cNvSpPr>
            <a:spLocks noGrp="1"/>
          </p:cNvSpPr>
          <p:nvPr>
            <p:ph sz="half" idx="15"/>
          </p:nvPr>
        </p:nvSpPr>
        <p:spPr>
          <a:xfrm>
            <a:off x="1552574" y="2481940"/>
            <a:ext cx="7880675" cy="3874410"/>
          </a:xfrm>
        </p:spPr>
        <p:txBody>
          <a:bodyPr>
            <a:normAutofit/>
          </a:bodyPr>
          <a:lstStyle/>
          <a:p>
            <a:pPr marL="285750" indent="-285750">
              <a:buFontTx/>
              <a:buChar char="-"/>
            </a:pPr>
            <a:r>
              <a:rPr lang="en-US" dirty="0"/>
              <a:t>Overall, both platforms are similar and different in various ways, but they both assist developers towards a common goal, which is developing good software and handling processes on a mainframe</a:t>
            </a:r>
          </a:p>
          <a:p>
            <a:pPr marL="285750" indent="-285750">
              <a:buFontTx/>
              <a:buChar char="-"/>
            </a:pPr>
            <a:r>
              <a:rPr lang="en-US" dirty="0"/>
              <a:t>Zowe tends to attract the younger developers, and ISPF/TSO may attract more long-time developers</a:t>
            </a:r>
          </a:p>
          <a:p>
            <a:pPr marL="285750" indent="-285750">
              <a:buFontTx/>
              <a:buChar char="-"/>
            </a:pPr>
            <a:r>
              <a:rPr lang="en-US" dirty="0"/>
              <a:t>While their uses may not be the exact same as discussed, it is hopefully easy to see why both groups of people may be attracted to one over the other, as they both have their perks</a:t>
            </a:r>
          </a:p>
        </p:txBody>
      </p:sp>
      <p:sp>
        <p:nvSpPr>
          <p:cNvPr id="13" name="Slide Number Placeholder 12">
            <a:extLst>
              <a:ext uri="{FF2B5EF4-FFF2-40B4-BE49-F238E27FC236}">
                <a16:creationId xmlns:a16="http://schemas.microsoft.com/office/drawing/2014/main" id="{6BD66E8E-0319-77AB-BD7A-AF2292E5FB9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15</a:t>
            </a:fld>
            <a:endParaRPr lang="en-US" dirty="0"/>
          </a:p>
        </p:txBody>
      </p:sp>
      <p:sp>
        <p:nvSpPr>
          <p:cNvPr id="3" name="Text Placeholder 2">
            <a:extLst>
              <a:ext uri="{FF2B5EF4-FFF2-40B4-BE49-F238E27FC236}">
                <a16:creationId xmlns:a16="http://schemas.microsoft.com/office/drawing/2014/main" id="{0BD01640-DA2A-86B2-318D-2A9CB93A3A36}"/>
              </a:ext>
            </a:extLst>
          </p:cNvPr>
          <p:cNvSpPr>
            <a:spLocks noGrp="1"/>
          </p:cNvSpPr>
          <p:nvPr>
            <p:ph type="body" sz="quarter" idx="14"/>
          </p:nvPr>
        </p:nvSpPr>
        <p:spPr>
          <a:xfrm flipH="1">
            <a:off x="11419114" y="2481940"/>
            <a:ext cx="161381" cy="653146"/>
          </a:xfrm>
        </p:spPr>
        <p:txBody>
          <a:bodyPr/>
          <a:lstStyle/>
          <a:p>
            <a:pPr marL="0" indent="0">
              <a:buNone/>
            </a:pPr>
            <a:r>
              <a:rPr lang="en-US" dirty="0"/>
              <a:t>  </a:t>
            </a:r>
          </a:p>
        </p:txBody>
      </p:sp>
    </p:spTree>
    <p:extLst>
      <p:ext uri="{BB962C8B-B14F-4D97-AF65-F5344CB8AC3E}">
        <p14:creationId xmlns:p14="http://schemas.microsoft.com/office/powerpoint/2010/main" val="3673138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6F50F-E82A-95F0-98B6-1983667942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5BD8D6A-E593-6422-8C5E-42CE1697DCF1}"/>
              </a:ext>
            </a:extLst>
          </p:cNvPr>
          <p:cNvSpPr>
            <a:spLocks noGrp="1"/>
          </p:cNvSpPr>
          <p:nvPr>
            <p:ph type="title"/>
          </p:nvPr>
        </p:nvSpPr>
        <p:spPr>
          <a:xfrm>
            <a:off x="771736" y="896112"/>
            <a:ext cx="9389288" cy="1362456"/>
          </a:xfrm>
        </p:spPr>
        <p:txBody>
          <a:bodyPr/>
          <a:lstStyle/>
          <a:p>
            <a:r>
              <a:rPr lang="en-US" dirty="0"/>
              <a:t>Which platform is better?</a:t>
            </a:r>
          </a:p>
        </p:txBody>
      </p:sp>
      <p:sp>
        <p:nvSpPr>
          <p:cNvPr id="6" name="Content Placeholder 5">
            <a:extLst>
              <a:ext uri="{FF2B5EF4-FFF2-40B4-BE49-F238E27FC236}">
                <a16:creationId xmlns:a16="http://schemas.microsoft.com/office/drawing/2014/main" id="{CC81E616-864B-6410-1C50-412351AE852F}"/>
              </a:ext>
            </a:extLst>
          </p:cNvPr>
          <p:cNvSpPr>
            <a:spLocks noGrp="1"/>
          </p:cNvSpPr>
          <p:nvPr>
            <p:ph sz="half" idx="14"/>
          </p:nvPr>
        </p:nvSpPr>
        <p:spPr>
          <a:xfrm>
            <a:off x="771525" y="2006083"/>
            <a:ext cx="6760148" cy="4264088"/>
          </a:xfrm>
        </p:spPr>
        <p:txBody>
          <a:bodyPr vert="horz" lIns="91440" tIns="45720" rIns="91440" bIns="45720" rtlCol="0" anchor="t">
            <a:normAutofit/>
          </a:bodyPr>
          <a:lstStyle/>
          <a:p>
            <a:pPr marL="285750" indent="-285750">
              <a:buFontTx/>
              <a:buChar char="-"/>
            </a:pPr>
            <a:r>
              <a:rPr lang="en-US" dirty="0"/>
              <a:t>While it would be easy to say one is better than the other, unfortunately, the answer is much more nuanced than that</a:t>
            </a:r>
          </a:p>
          <a:p>
            <a:pPr marL="285750" indent="-285750">
              <a:buFontTx/>
              <a:buChar char="-"/>
            </a:pPr>
            <a:r>
              <a:rPr lang="en-US" dirty="0"/>
              <a:t>Each tool provides upsides that the other may lack in, so the real answer depends on your situational need</a:t>
            </a:r>
          </a:p>
          <a:p>
            <a:pPr marL="285750" indent="-285750">
              <a:buFontTx/>
              <a:buChar char="-"/>
            </a:pPr>
            <a:r>
              <a:rPr lang="en-US" dirty="0"/>
              <a:t>Are you on a remote development team? Zowe may be easier for sharing code remotely and working together in a team</a:t>
            </a:r>
          </a:p>
          <a:p>
            <a:pPr marL="285750" indent="-285750">
              <a:buFontTx/>
              <a:buChar char="-"/>
            </a:pPr>
            <a:r>
              <a:rPr lang="en-US" dirty="0"/>
              <a:t>Are you working on legacy systems in legacy programs? ISPF/TSO would likely be better for you</a:t>
            </a:r>
          </a:p>
          <a:p>
            <a:pPr marL="285750" indent="-285750">
              <a:buFontTx/>
              <a:buChar char="-"/>
            </a:pPr>
            <a:r>
              <a:rPr lang="en-US" dirty="0"/>
              <a:t>Overall, outside of these situations where one platforms is clearly better at handling a task, most times, the question of “Which platform is better?” comes down to the developer, and their personal preference of which tool they prefer using</a:t>
            </a:r>
          </a:p>
        </p:txBody>
      </p:sp>
      <p:sp>
        <p:nvSpPr>
          <p:cNvPr id="7" name="Slide Number Placeholder 6">
            <a:extLst>
              <a:ext uri="{FF2B5EF4-FFF2-40B4-BE49-F238E27FC236}">
                <a16:creationId xmlns:a16="http://schemas.microsoft.com/office/drawing/2014/main" id="{4954CF5A-2960-83E6-7591-92FF4F68B9F2}"/>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3" name="Content Placeholder 2">
            <a:extLst>
              <a:ext uri="{FF2B5EF4-FFF2-40B4-BE49-F238E27FC236}">
                <a16:creationId xmlns:a16="http://schemas.microsoft.com/office/drawing/2014/main" id="{38100694-AA81-6149-CBD0-0B17F4C47CD4}"/>
              </a:ext>
            </a:extLst>
          </p:cNvPr>
          <p:cNvSpPr>
            <a:spLocks noGrp="1"/>
          </p:cNvSpPr>
          <p:nvPr>
            <p:ph sz="half" idx="15"/>
          </p:nvPr>
        </p:nvSpPr>
        <p:spPr>
          <a:xfrm flipH="1" flipV="1">
            <a:off x="10161024" y="2528596"/>
            <a:ext cx="45719" cy="62204"/>
          </a:xfrm>
        </p:spPr>
        <p:txBody>
          <a:bodyPr>
            <a:normAutofit fontScale="25000" lnSpcReduction="20000"/>
          </a:bodyPr>
          <a:lstStyle/>
          <a:p>
            <a:r>
              <a:rPr lang="en-US" dirty="0"/>
              <a:t> </a:t>
            </a:r>
          </a:p>
        </p:txBody>
      </p:sp>
    </p:spTree>
    <p:extLst>
      <p:ext uri="{BB962C8B-B14F-4D97-AF65-F5344CB8AC3E}">
        <p14:creationId xmlns:p14="http://schemas.microsoft.com/office/powerpoint/2010/main" val="492603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93AAF-5FAD-D2A3-B6EB-43942543A23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5D05E6-3F08-4F8A-9C55-3DA1750A1B10}"/>
              </a:ext>
            </a:extLst>
          </p:cNvPr>
          <p:cNvSpPr>
            <a:spLocks noGrp="1"/>
          </p:cNvSpPr>
          <p:nvPr>
            <p:ph type="title"/>
          </p:nvPr>
        </p:nvSpPr>
        <p:spPr>
          <a:xfrm>
            <a:off x="771736" y="896112"/>
            <a:ext cx="9389288" cy="1362456"/>
          </a:xfrm>
        </p:spPr>
        <p:txBody>
          <a:bodyPr/>
          <a:lstStyle/>
          <a:p>
            <a:r>
              <a:rPr lang="en-US" dirty="0"/>
              <a:t>Which platform is better?</a:t>
            </a:r>
          </a:p>
        </p:txBody>
      </p:sp>
      <p:sp>
        <p:nvSpPr>
          <p:cNvPr id="6" name="Content Placeholder 5">
            <a:extLst>
              <a:ext uri="{FF2B5EF4-FFF2-40B4-BE49-F238E27FC236}">
                <a16:creationId xmlns:a16="http://schemas.microsoft.com/office/drawing/2014/main" id="{477EAD1B-B224-692C-2888-DB0F5E0BFE51}"/>
              </a:ext>
            </a:extLst>
          </p:cNvPr>
          <p:cNvSpPr>
            <a:spLocks noGrp="1"/>
          </p:cNvSpPr>
          <p:nvPr>
            <p:ph sz="half" idx="14"/>
          </p:nvPr>
        </p:nvSpPr>
        <p:spPr>
          <a:xfrm>
            <a:off x="771525" y="2006083"/>
            <a:ext cx="6760148" cy="4264088"/>
          </a:xfrm>
        </p:spPr>
        <p:txBody>
          <a:bodyPr vert="horz" lIns="91440" tIns="45720" rIns="91440" bIns="45720" rtlCol="0" anchor="t">
            <a:normAutofit/>
          </a:bodyPr>
          <a:lstStyle/>
          <a:p>
            <a:pPr marL="285750" indent="-285750">
              <a:buFontTx/>
              <a:buChar char="-"/>
            </a:pPr>
            <a:r>
              <a:rPr lang="en-US" dirty="0"/>
              <a:t>If you asked most newer developers, most would likely tell you that Zowe is better. If you asked most developers who have been using legacy systems for the last 30-40 years would tell you the green screen was better.</a:t>
            </a:r>
          </a:p>
          <a:p>
            <a:pPr marL="285750" indent="-285750">
              <a:buFontTx/>
              <a:buChar char="-"/>
            </a:pPr>
            <a:r>
              <a:rPr lang="en-US" dirty="0"/>
              <a:t>Overall, an important skill for becoming a mainframe developer is learning how to navigate and use a green screen, as well as becoming comfortable with Zowe</a:t>
            </a:r>
          </a:p>
          <a:p>
            <a:pPr marL="285750" indent="-285750">
              <a:buFontTx/>
              <a:buChar char="-"/>
            </a:pPr>
            <a:r>
              <a:rPr lang="en-US" dirty="0"/>
              <a:t>Having both skills may not be necessary for everyone, but they will expand your skillset and understanding how both work and being able to use both gives you extra flexibility as a developer</a:t>
            </a:r>
          </a:p>
        </p:txBody>
      </p:sp>
      <p:sp>
        <p:nvSpPr>
          <p:cNvPr id="7" name="Slide Number Placeholder 6">
            <a:extLst>
              <a:ext uri="{FF2B5EF4-FFF2-40B4-BE49-F238E27FC236}">
                <a16:creationId xmlns:a16="http://schemas.microsoft.com/office/drawing/2014/main" id="{E9E7E7F3-112C-4345-2CAB-D725C14ABBA5}"/>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3" name="Content Placeholder 2">
            <a:extLst>
              <a:ext uri="{FF2B5EF4-FFF2-40B4-BE49-F238E27FC236}">
                <a16:creationId xmlns:a16="http://schemas.microsoft.com/office/drawing/2014/main" id="{A753D2E7-8AC0-FCC6-AB58-79A0701267B3}"/>
              </a:ext>
            </a:extLst>
          </p:cNvPr>
          <p:cNvSpPr>
            <a:spLocks noGrp="1"/>
          </p:cNvSpPr>
          <p:nvPr>
            <p:ph sz="half" idx="15"/>
          </p:nvPr>
        </p:nvSpPr>
        <p:spPr>
          <a:xfrm flipH="1" flipV="1">
            <a:off x="10161024" y="2528596"/>
            <a:ext cx="45719" cy="62204"/>
          </a:xfrm>
        </p:spPr>
        <p:txBody>
          <a:bodyPr>
            <a:normAutofit fontScale="25000" lnSpcReduction="20000"/>
          </a:bodyPr>
          <a:lstStyle/>
          <a:p>
            <a:r>
              <a:rPr lang="en-US" dirty="0"/>
              <a:t> </a:t>
            </a:r>
          </a:p>
        </p:txBody>
      </p:sp>
    </p:spTree>
    <p:extLst>
      <p:ext uri="{BB962C8B-B14F-4D97-AF65-F5344CB8AC3E}">
        <p14:creationId xmlns:p14="http://schemas.microsoft.com/office/powerpoint/2010/main" val="121752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7CB58-960A-1A0E-13CE-FF2912152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7C3EBD-7A0D-8BC2-D165-E45093A5963B}"/>
              </a:ext>
            </a:extLst>
          </p:cNvPr>
          <p:cNvSpPr>
            <a:spLocks noGrp="1"/>
          </p:cNvSpPr>
          <p:nvPr>
            <p:ph type="ctrTitle"/>
          </p:nvPr>
        </p:nvSpPr>
        <p:spPr>
          <a:xfrm>
            <a:off x="4799233" y="1281403"/>
            <a:ext cx="6625324" cy="2685383"/>
          </a:xfrm>
        </p:spPr>
        <p:txBody>
          <a:bodyPr>
            <a:normAutofit/>
          </a:bodyPr>
          <a:lstStyle/>
          <a:p>
            <a:r>
              <a:rPr lang="en-US" dirty="0"/>
              <a:t>Any questions regarding zowe, ispf/tso, or anything else?</a:t>
            </a:r>
          </a:p>
        </p:txBody>
      </p:sp>
      <p:sp>
        <p:nvSpPr>
          <p:cNvPr id="3" name="Content Placeholder 2">
            <a:extLst>
              <a:ext uri="{FF2B5EF4-FFF2-40B4-BE49-F238E27FC236}">
                <a16:creationId xmlns:a16="http://schemas.microsoft.com/office/drawing/2014/main" id="{8FBA0F00-C010-7369-2E7D-9F709A098A67}"/>
              </a:ext>
            </a:extLst>
          </p:cNvPr>
          <p:cNvSpPr>
            <a:spLocks noGrp="1"/>
          </p:cNvSpPr>
          <p:nvPr>
            <p:ph type="subTitle" idx="1"/>
          </p:nvPr>
        </p:nvSpPr>
        <p:spPr>
          <a:xfrm>
            <a:off x="5896340" y="3423773"/>
            <a:ext cx="5528217" cy="2029969"/>
          </a:xfrm>
        </p:spPr>
        <p:txBody>
          <a:bodyPr bIns="0">
            <a:normAutofit/>
          </a:bodyPr>
          <a:lstStyle/>
          <a:p>
            <a:r>
              <a:rPr lang="en-US" sz="4000" dirty="0"/>
              <a:t> </a:t>
            </a:r>
          </a:p>
        </p:txBody>
      </p:sp>
    </p:spTree>
    <p:extLst>
      <p:ext uri="{BB962C8B-B14F-4D97-AF65-F5344CB8AC3E}">
        <p14:creationId xmlns:p14="http://schemas.microsoft.com/office/powerpoint/2010/main" val="13124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4" y="896111"/>
            <a:ext cx="9866540" cy="1358140"/>
          </a:xfrm>
        </p:spPr>
        <p:txBody>
          <a:bodyPr>
            <a:normAutofit/>
          </a:bodyPr>
          <a:lstStyle/>
          <a:p>
            <a:r>
              <a:rPr lang="en-US" dirty="0"/>
              <a:t>A quick word on z/</a:t>
            </a:r>
            <a:r>
              <a:rPr lang="en-US" dirty="0" err="1"/>
              <a:t>os</a:t>
            </a:r>
            <a:r>
              <a:rPr lang="en-US" dirty="0"/>
              <a:t> data sets​</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2481940"/>
            <a:ext cx="6477952" cy="3635831"/>
          </a:xfrm>
        </p:spPr>
        <p:txBody>
          <a:bodyPr>
            <a:normAutofit/>
          </a:bodyPr>
          <a:lstStyle/>
          <a:p>
            <a:r>
              <a:rPr lang="en-US" dirty="0"/>
              <a:t>There are many types of z/OS data sets, but for the purpose of this crash course, we will touch upon the two most relevant ones. If interested in more in-depth descriptions of other datasets, check the document posted on our </a:t>
            </a:r>
            <a:r>
              <a:rPr lang="en-US" dirty="0" err="1"/>
              <a:t>github</a:t>
            </a:r>
            <a:r>
              <a:rPr lang="en-US" dirty="0"/>
              <a:t> of this crash course.</a:t>
            </a:r>
          </a:p>
          <a:p>
            <a:r>
              <a:rPr lang="en-US" dirty="0"/>
              <a:t>The two datasets we will be discussing today are:</a:t>
            </a:r>
          </a:p>
          <a:p>
            <a:pPr marL="285750" indent="-285750">
              <a:buFontTx/>
              <a:buChar char="-"/>
            </a:pPr>
            <a:r>
              <a:rPr lang="en-US" dirty="0"/>
              <a:t>Sequential Data Sets</a:t>
            </a:r>
          </a:p>
          <a:p>
            <a:pPr marL="285750" indent="-285750">
              <a:buFontTx/>
              <a:buChar char="-"/>
            </a:pPr>
            <a:r>
              <a:rPr lang="en-US" dirty="0"/>
              <a:t>Partitioned Data Sets</a:t>
            </a:r>
          </a:p>
        </p:txBody>
      </p:sp>
      <p:sp>
        <p:nvSpPr>
          <p:cNvPr id="8" name="Text Placeholder 7">
            <a:extLst>
              <a:ext uri="{FF2B5EF4-FFF2-40B4-BE49-F238E27FC236}">
                <a16:creationId xmlns:a16="http://schemas.microsoft.com/office/drawing/2014/main" id="{8E323639-65E1-FDBD-1BE3-374BB39C1971}"/>
              </a:ext>
            </a:extLst>
          </p:cNvPr>
          <p:cNvSpPr>
            <a:spLocks noGrp="1"/>
          </p:cNvSpPr>
          <p:nvPr>
            <p:ph type="body" sz="quarter" idx="14"/>
          </p:nvPr>
        </p:nvSpPr>
        <p:spPr>
          <a:xfrm>
            <a:off x="8372723" y="2481940"/>
            <a:ext cx="3046391" cy="3759200"/>
          </a:xfrm>
        </p:spPr>
        <p:txBody>
          <a:bodyPr>
            <a:normAutofit/>
          </a:bodyPr>
          <a:lstStyle/>
          <a:p>
            <a:pPr marL="0" indent="0">
              <a:buNone/>
            </a:pPr>
            <a:r>
              <a:rPr lang="en-US" dirty="0"/>
              <a:t> </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867374"/>
          </a:xfrm>
        </p:spPr>
        <p:txBody>
          <a:bodyPr/>
          <a:lstStyle/>
          <a:p>
            <a:r>
              <a:rPr lang="en-US" dirty="0"/>
              <a:t>Overview</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1763486"/>
            <a:ext cx="6597650" cy="4591277"/>
          </a:xfrm>
        </p:spPr>
        <p:txBody>
          <a:bodyPr vert="horz" lIns="91440" tIns="45720" rIns="91440" bIns="45720" rtlCol="0" anchor="t">
            <a:normAutofit/>
          </a:bodyPr>
          <a:lstStyle/>
          <a:p>
            <a:pPr marL="285750" indent="-285750">
              <a:buFontTx/>
              <a:buChar char="-"/>
            </a:pPr>
            <a:r>
              <a:rPr lang="en-US" dirty="0"/>
              <a:t>Zowe and ISPF/TSO are both tools that are important for both new and long-time mainframe developers</a:t>
            </a:r>
          </a:p>
          <a:p>
            <a:pPr marL="285750" indent="-285750">
              <a:buFontTx/>
              <a:buChar char="-"/>
            </a:pPr>
            <a:r>
              <a:rPr lang="en-US" dirty="0"/>
              <a:t>Both have their uses, and many developers tend to pick a side of which they like more</a:t>
            </a:r>
          </a:p>
          <a:p>
            <a:pPr marL="285750" indent="-285750">
              <a:buFontTx/>
              <a:buChar char="-"/>
            </a:pPr>
            <a:r>
              <a:rPr lang="en-US" dirty="0"/>
              <a:t>Newer mainframe developers tend to like Zowe more, and more long-time mainframe developers tend to like ISPF/TSO</a:t>
            </a:r>
          </a:p>
          <a:p>
            <a:pPr marL="285750" indent="-285750">
              <a:buFontTx/>
              <a:buChar char="-"/>
            </a:pPr>
            <a:r>
              <a:rPr lang="en-US" dirty="0"/>
              <a:t>This quick crash course on the both tools will hopefully explain why that might be the case</a:t>
            </a:r>
          </a:p>
          <a:p>
            <a:pPr marL="285750" indent="-285750">
              <a:buFontTx/>
              <a:buChar char="-"/>
            </a:pPr>
            <a:r>
              <a:rPr lang="en-US" dirty="0"/>
              <a:t>This crash course is also meant to serve as means to understand why both tools are necessary if you are planning on becoming a mainframe developer</a:t>
            </a:r>
          </a:p>
          <a:p>
            <a:pPr marL="285750" indent="-285750">
              <a:buFontTx/>
              <a:buChar char="-"/>
            </a:pPr>
            <a:r>
              <a:rPr lang="en-US" dirty="0"/>
              <a:t>This crash course will serve as a starting point if you have no experience</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27177-B2A5-172E-4401-80E36CD478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49B73-B12E-5362-AB42-74EDB50EB51F}"/>
              </a:ext>
            </a:extLst>
          </p:cNvPr>
          <p:cNvSpPr>
            <a:spLocks noGrp="1"/>
          </p:cNvSpPr>
          <p:nvPr>
            <p:ph type="title"/>
          </p:nvPr>
        </p:nvSpPr>
        <p:spPr>
          <a:xfrm>
            <a:off x="3383402" y="793241"/>
            <a:ext cx="7889768" cy="1504189"/>
          </a:xfrm>
        </p:spPr>
        <p:txBody>
          <a:bodyPr/>
          <a:lstStyle/>
          <a:p>
            <a:r>
              <a:rPr lang="en-US" dirty="0"/>
              <a:t>Sequential Data Sets</a:t>
            </a:r>
          </a:p>
        </p:txBody>
      </p:sp>
      <p:sp>
        <p:nvSpPr>
          <p:cNvPr id="12" name="Text Placeholder 11">
            <a:extLst>
              <a:ext uri="{FF2B5EF4-FFF2-40B4-BE49-F238E27FC236}">
                <a16:creationId xmlns:a16="http://schemas.microsoft.com/office/drawing/2014/main" id="{2BE1D906-D299-A87D-C189-1D6C61D25DC5}"/>
              </a:ext>
            </a:extLst>
          </p:cNvPr>
          <p:cNvSpPr>
            <a:spLocks noGrp="1"/>
          </p:cNvSpPr>
          <p:nvPr>
            <p:ph sz="half" idx="14"/>
          </p:nvPr>
        </p:nvSpPr>
        <p:spPr>
          <a:xfrm>
            <a:off x="3295650" y="1973580"/>
            <a:ext cx="8572500" cy="4465320"/>
          </a:xfrm>
        </p:spPr>
        <p:txBody>
          <a:bodyPr>
            <a:normAutofit/>
          </a:bodyPr>
          <a:lstStyle/>
          <a:p>
            <a:pPr>
              <a:buFontTx/>
              <a:buChar char="-"/>
            </a:pPr>
            <a:r>
              <a:rPr lang="en-US" dirty="0"/>
              <a:t>These type of datasets are useful for saving data as individual records, and the data is stored one record after another, similar to the concept of a flat file.</a:t>
            </a:r>
          </a:p>
          <a:p>
            <a:pPr>
              <a:buFontTx/>
              <a:buChar char="-"/>
            </a:pPr>
            <a:r>
              <a:rPr lang="en-US" dirty="0"/>
              <a:t>Whenever data is intended to be used for a report or anything involving line-by-line processing, storing that data in a sequential data set would be most effective</a:t>
            </a:r>
          </a:p>
          <a:p>
            <a:pPr lvl="1">
              <a:buFontTx/>
              <a:buChar char="-"/>
            </a:pPr>
            <a:r>
              <a:rPr lang="en-US" dirty="0"/>
              <a:t>For this reason, these data sets will often be used for input/output for batch COBOL and HLASM programs</a:t>
            </a:r>
          </a:p>
          <a:p>
            <a:pPr>
              <a:buFontTx/>
              <a:buChar char="-"/>
            </a:pPr>
            <a:r>
              <a:rPr lang="en-US" dirty="0"/>
              <a:t>Records can only be accessed from the beginning to the end, meaning that they are not useful in cases where you need to access a subset of the records, unless you have program logic to filter to only the data you need</a:t>
            </a:r>
          </a:p>
          <a:p>
            <a:pPr>
              <a:buFontTx/>
              <a:buChar char="-"/>
            </a:pPr>
            <a:r>
              <a:rPr lang="en-US" dirty="0"/>
              <a:t>For a beginning mainframe developer, just associate these files with input/output. </a:t>
            </a:r>
          </a:p>
        </p:txBody>
      </p:sp>
      <p:sp>
        <p:nvSpPr>
          <p:cNvPr id="7" name="Text Placeholder 6">
            <a:extLst>
              <a:ext uri="{FF2B5EF4-FFF2-40B4-BE49-F238E27FC236}">
                <a16:creationId xmlns:a16="http://schemas.microsoft.com/office/drawing/2014/main" id="{AD1A19AF-54E1-10F4-7672-A67E48838DE8}"/>
              </a:ext>
            </a:extLst>
          </p:cNvPr>
          <p:cNvSpPr>
            <a:spLocks noGrp="1"/>
          </p:cNvSpPr>
          <p:nvPr>
            <p:ph sz="half" idx="1"/>
          </p:nvPr>
        </p:nvSpPr>
        <p:spPr>
          <a:xfrm flipH="1">
            <a:off x="11406520" y="5981700"/>
            <a:ext cx="175880" cy="278571"/>
          </a:xfrm>
        </p:spPr>
        <p:txBody>
          <a:bodyPr>
            <a:normAutofit fontScale="25000" lnSpcReduction="20000"/>
          </a:bodyPr>
          <a:lstStyle/>
          <a:p>
            <a:r>
              <a:rPr lang="en-US" dirty="0"/>
              <a:t> </a:t>
            </a:r>
          </a:p>
        </p:txBody>
      </p:sp>
      <p:sp>
        <p:nvSpPr>
          <p:cNvPr id="14" name="Slide Number Placeholder 13">
            <a:extLst>
              <a:ext uri="{FF2B5EF4-FFF2-40B4-BE49-F238E27FC236}">
                <a16:creationId xmlns:a16="http://schemas.microsoft.com/office/drawing/2014/main" id="{BFDD9869-1F86-375E-7E2B-E539054C29E8}"/>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1097379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91D0-923F-04D7-DC66-1D9A1E30BF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44A6A2-75A7-810F-05FC-7AA1AFF3EF7F}"/>
              </a:ext>
            </a:extLst>
          </p:cNvPr>
          <p:cNvSpPr>
            <a:spLocks noGrp="1"/>
          </p:cNvSpPr>
          <p:nvPr>
            <p:ph type="title"/>
          </p:nvPr>
        </p:nvSpPr>
        <p:spPr>
          <a:xfrm>
            <a:off x="771736" y="896112"/>
            <a:ext cx="9389288" cy="1362456"/>
          </a:xfrm>
        </p:spPr>
        <p:txBody>
          <a:bodyPr/>
          <a:lstStyle/>
          <a:p>
            <a:r>
              <a:rPr lang="en-US" dirty="0"/>
              <a:t>Partitioned Data Sets</a:t>
            </a:r>
          </a:p>
        </p:txBody>
      </p:sp>
      <p:sp>
        <p:nvSpPr>
          <p:cNvPr id="6" name="Content Placeholder 5">
            <a:extLst>
              <a:ext uri="{FF2B5EF4-FFF2-40B4-BE49-F238E27FC236}">
                <a16:creationId xmlns:a16="http://schemas.microsoft.com/office/drawing/2014/main" id="{8DA9DCEA-56C9-82D5-697F-60B75974DF3D}"/>
              </a:ext>
            </a:extLst>
          </p:cNvPr>
          <p:cNvSpPr>
            <a:spLocks noGrp="1"/>
          </p:cNvSpPr>
          <p:nvPr>
            <p:ph sz="half" idx="14"/>
          </p:nvPr>
        </p:nvSpPr>
        <p:spPr>
          <a:xfrm>
            <a:off x="771736" y="1862639"/>
            <a:ext cx="7496121" cy="5209965"/>
          </a:xfrm>
        </p:spPr>
        <p:txBody>
          <a:bodyPr vert="horz" lIns="91440" tIns="45720" rIns="91440" bIns="45720" rtlCol="0" anchor="t">
            <a:normAutofit/>
          </a:bodyPr>
          <a:lstStyle/>
          <a:p>
            <a:pPr marL="285750" indent="-285750">
              <a:buFontTx/>
              <a:buChar char="-"/>
            </a:pPr>
            <a:r>
              <a:rPr lang="en-US" dirty="0"/>
              <a:t>There are two types of partitioned data sets. Regular partitioned data sets (PDS) and partitioned data sets extended (PDSE)</a:t>
            </a:r>
          </a:p>
          <a:p>
            <a:pPr marL="285750" indent="-285750">
              <a:buFontTx/>
              <a:buChar char="-"/>
            </a:pPr>
            <a:r>
              <a:rPr lang="en-US" dirty="0"/>
              <a:t>Both of these refer to a similar concept, that being that these data sets represent something closer to a folder with files of data within it</a:t>
            </a:r>
          </a:p>
          <a:p>
            <a:pPr marL="285750" indent="-285750">
              <a:buFontTx/>
              <a:buChar char="-"/>
            </a:pPr>
            <a:r>
              <a:rPr lang="en-US" dirty="0"/>
              <a:t>Each PDS or PDSE contains what are known as “members”, which typically will contain source code of COBOL, HLASM, or any other language</a:t>
            </a:r>
          </a:p>
          <a:p>
            <a:pPr marL="285750" indent="-285750">
              <a:buFontTx/>
              <a:buChar char="-"/>
            </a:pPr>
            <a:r>
              <a:rPr lang="en-US" dirty="0"/>
              <a:t>While both types of partitioned data sets are similar, the main difference is how they handle storage, as a PDS uses static storage and a PDSE uses dynamic storage. This makes a PDSE a lot more self sustaining, and for that reason, it is more modern</a:t>
            </a:r>
          </a:p>
          <a:p>
            <a:pPr marL="285750" indent="-285750">
              <a:buFontTx/>
              <a:buChar char="-"/>
            </a:pPr>
            <a:r>
              <a:rPr lang="en-US" dirty="0"/>
              <a:t>As a new mainframe developer, think of these as folders/libraries for source code</a:t>
            </a:r>
          </a:p>
        </p:txBody>
      </p:sp>
      <p:sp>
        <p:nvSpPr>
          <p:cNvPr id="7" name="Slide Number Placeholder 6">
            <a:extLst>
              <a:ext uri="{FF2B5EF4-FFF2-40B4-BE49-F238E27FC236}">
                <a16:creationId xmlns:a16="http://schemas.microsoft.com/office/drawing/2014/main" id="{4C52DBC3-F67F-DF1A-F4F7-997AB65CBEC7}"/>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3" name="Content Placeholder 2">
            <a:extLst>
              <a:ext uri="{FF2B5EF4-FFF2-40B4-BE49-F238E27FC236}">
                <a16:creationId xmlns:a16="http://schemas.microsoft.com/office/drawing/2014/main" id="{2F040302-1D84-EDD0-7D6E-418809F6E156}"/>
              </a:ext>
            </a:extLst>
          </p:cNvPr>
          <p:cNvSpPr>
            <a:spLocks noGrp="1"/>
          </p:cNvSpPr>
          <p:nvPr>
            <p:ph sz="half" idx="15"/>
          </p:nvPr>
        </p:nvSpPr>
        <p:spPr>
          <a:xfrm flipH="1" flipV="1">
            <a:off x="10161024" y="2528596"/>
            <a:ext cx="45719" cy="62204"/>
          </a:xfrm>
        </p:spPr>
        <p:txBody>
          <a:bodyPr>
            <a:normAutofit fontScale="25000" lnSpcReduction="20000"/>
          </a:bodyPr>
          <a:lstStyle/>
          <a:p>
            <a:r>
              <a:rPr lang="en-US" dirty="0"/>
              <a:t> </a:t>
            </a:r>
          </a:p>
        </p:txBody>
      </p:sp>
    </p:spTree>
    <p:extLst>
      <p:ext uri="{BB962C8B-B14F-4D97-AF65-F5344CB8AC3E}">
        <p14:creationId xmlns:p14="http://schemas.microsoft.com/office/powerpoint/2010/main" val="4293155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F743F-1D1E-BF98-07B5-59A257450A93}"/>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50E59711-86B0-6AA3-84E6-3EBA339B16A8}"/>
              </a:ext>
            </a:extLst>
          </p:cNvPr>
          <p:cNvSpPr>
            <a:spLocks noGrp="1"/>
          </p:cNvSpPr>
          <p:nvPr>
            <p:ph type="title"/>
          </p:nvPr>
        </p:nvSpPr>
        <p:spPr>
          <a:xfrm>
            <a:off x="1552574" y="896111"/>
            <a:ext cx="9866540" cy="1358140"/>
          </a:xfrm>
        </p:spPr>
        <p:txBody>
          <a:bodyPr>
            <a:normAutofit/>
          </a:bodyPr>
          <a:lstStyle/>
          <a:p>
            <a:r>
              <a:rPr lang="en-US" dirty="0"/>
              <a:t>Why are we talking about these data sets?​</a:t>
            </a:r>
          </a:p>
        </p:txBody>
      </p:sp>
      <p:sp>
        <p:nvSpPr>
          <p:cNvPr id="7" name="Text Placeholder 6">
            <a:extLst>
              <a:ext uri="{FF2B5EF4-FFF2-40B4-BE49-F238E27FC236}">
                <a16:creationId xmlns:a16="http://schemas.microsoft.com/office/drawing/2014/main" id="{65461C49-9D97-AD2E-B148-281D2E5C8720}"/>
              </a:ext>
            </a:extLst>
          </p:cNvPr>
          <p:cNvSpPr>
            <a:spLocks noGrp="1"/>
          </p:cNvSpPr>
          <p:nvPr>
            <p:ph sz="half" idx="15"/>
          </p:nvPr>
        </p:nvSpPr>
        <p:spPr>
          <a:xfrm>
            <a:off x="1552575" y="2481940"/>
            <a:ext cx="6477952" cy="3635831"/>
          </a:xfrm>
        </p:spPr>
        <p:txBody>
          <a:bodyPr>
            <a:normAutofit/>
          </a:bodyPr>
          <a:lstStyle/>
          <a:p>
            <a:r>
              <a:rPr lang="en-US" dirty="0"/>
              <a:t>For the upcoming meetings, I have planned a crash course into JCL, as well as a crash course into COBOL. To be able to effectively follow those, a brief foundation of knowledge into these data sets is necessary.</a:t>
            </a:r>
          </a:p>
          <a:p>
            <a:r>
              <a:rPr lang="en-US" dirty="0"/>
              <a:t>Also, this is a relevant thing to discuss in this crash course, as Zowe and ISPF/TSO are both tools that are often used for the purpose of manipulating these data sets</a:t>
            </a:r>
          </a:p>
          <a:p>
            <a:endParaRPr lang="en-US" dirty="0"/>
          </a:p>
        </p:txBody>
      </p:sp>
      <p:sp>
        <p:nvSpPr>
          <p:cNvPr id="8" name="Text Placeholder 7">
            <a:extLst>
              <a:ext uri="{FF2B5EF4-FFF2-40B4-BE49-F238E27FC236}">
                <a16:creationId xmlns:a16="http://schemas.microsoft.com/office/drawing/2014/main" id="{CDE76DD2-EFF0-912C-8538-A2655FFE3262}"/>
              </a:ext>
            </a:extLst>
          </p:cNvPr>
          <p:cNvSpPr>
            <a:spLocks noGrp="1"/>
          </p:cNvSpPr>
          <p:nvPr>
            <p:ph type="body" sz="quarter" idx="14"/>
          </p:nvPr>
        </p:nvSpPr>
        <p:spPr>
          <a:xfrm>
            <a:off x="8372723" y="2481940"/>
            <a:ext cx="3046391" cy="3759200"/>
          </a:xfrm>
        </p:spPr>
        <p:txBody>
          <a:bodyPr>
            <a:normAutofit/>
          </a:bodyPr>
          <a:lstStyle/>
          <a:p>
            <a:pPr marL="0" indent="0">
              <a:buNone/>
            </a:pPr>
            <a:r>
              <a:rPr lang="en-US" dirty="0"/>
              <a:t> </a:t>
            </a:r>
          </a:p>
        </p:txBody>
      </p:sp>
      <p:sp>
        <p:nvSpPr>
          <p:cNvPr id="13" name="Slide Number Placeholder 12">
            <a:extLst>
              <a:ext uri="{FF2B5EF4-FFF2-40B4-BE49-F238E27FC236}">
                <a16:creationId xmlns:a16="http://schemas.microsoft.com/office/drawing/2014/main" id="{1452872A-B0CF-D523-20B3-2928F12BB7CE}"/>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3818510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 for coming!</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23773"/>
            <a:ext cx="5528217" cy="2029969"/>
          </a:xfrm>
        </p:spPr>
        <p:txBody>
          <a:bodyPr bIns="0">
            <a:normAutofit/>
          </a:bodyPr>
          <a:lstStyle/>
          <a:p>
            <a:r>
              <a:rPr lang="en-US" sz="4000" dirty="0"/>
              <a:t>Any questions?</a:t>
            </a:r>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2"/>
            <a:ext cx="6343650" cy="1138082"/>
          </a:xfrm>
        </p:spPr>
        <p:txBody>
          <a:bodyPr>
            <a:normAutofit/>
          </a:bodyPr>
          <a:lstStyle/>
          <a:p>
            <a:r>
              <a:rPr lang="en-US" dirty="0"/>
              <a:t>Agenda for today</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553339" y="1698171"/>
            <a:ext cx="7091265" cy="4658179"/>
          </a:xfrm>
        </p:spPr>
        <p:txBody>
          <a:bodyPr>
            <a:normAutofit/>
          </a:bodyPr>
          <a:lstStyle/>
          <a:p>
            <a:r>
              <a:rPr lang="en-US" dirty="0"/>
              <a:t>This crash course will serve to answer some important questions, such as:</a:t>
            </a:r>
          </a:p>
          <a:p>
            <a:pPr marL="342900" indent="-342900">
              <a:buFontTx/>
              <a:buChar char="-"/>
            </a:pPr>
            <a:r>
              <a:rPr lang="en-US" dirty="0"/>
              <a:t>What is ISPF/TSO (green screen)</a:t>
            </a:r>
          </a:p>
          <a:p>
            <a:pPr marL="342900" indent="-342900">
              <a:buFontTx/>
              <a:buChar char="-"/>
            </a:pPr>
            <a:r>
              <a:rPr lang="en-US" dirty="0"/>
              <a:t>What is Zowe?</a:t>
            </a:r>
          </a:p>
          <a:p>
            <a:pPr marL="342900" indent="-342900">
              <a:buFontTx/>
              <a:buChar char="-"/>
            </a:pPr>
            <a:r>
              <a:rPr lang="en-US" dirty="0"/>
              <a:t>What can both tools efficiently do?</a:t>
            </a:r>
          </a:p>
          <a:p>
            <a:pPr marL="342900" indent="-342900">
              <a:buFontTx/>
              <a:buChar char="-"/>
            </a:pPr>
            <a:r>
              <a:rPr lang="en-US" dirty="0"/>
              <a:t>What can both tools do differently?</a:t>
            </a:r>
          </a:p>
          <a:p>
            <a:pPr marL="342900" indent="-342900">
              <a:buFontTx/>
              <a:buChar char="-"/>
            </a:pPr>
            <a:r>
              <a:rPr lang="en-US" dirty="0"/>
              <a:t>And the questions everyone will probably be wondering: Which tool is “better”?</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1" y="576943"/>
            <a:ext cx="6449786" cy="2785508"/>
          </a:xfrm>
        </p:spPr>
        <p:txBody>
          <a:bodyPr>
            <a:normAutofit/>
          </a:bodyPr>
          <a:lstStyle/>
          <a:p>
            <a:r>
              <a:rPr lang="en-US" dirty="0"/>
              <a:t>What is ispf/tso?</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3373686"/>
            <a:ext cx="6449785" cy="1029586"/>
          </a:xfrm>
        </p:spPr>
        <p:txBody>
          <a:bodyPr/>
          <a:lstStyle/>
          <a:p>
            <a:r>
              <a:rPr lang="en-US" dirty="0"/>
              <a:t>(Also known as the green screen)</a:t>
            </a:r>
          </a:p>
          <a:p>
            <a:endParaRPr lang="en-US" dirty="0"/>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16752" y="469391"/>
            <a:ext cx="7889768" cy="1504189"/>
          </a:xfrm>
        </p:spPr>
        <p:txBody>
          <a:bodyPr/>
          <a:lstStyle/>
          <a:p>
            <a:r>
              <a:rPr lang="en-US" dirty="0"/>
              <a:t>Getting started with ispf/tso</a:t>
            </a:r>
          </a:p>
        </p:txBody>
      </p:sp>
      <p:sp>
        <p:nvSpPr>
          <p:cNvPr id="12" name="Text Placeholder 11">
            <a:extLst>
              <a:ext uri="{FF2B5EF4-FFF2-40B4-BE49-F238E27FC236}">
                <a16:creationId xmlns:a16="http://schemas.microsoft.com/office/drawing/2014/main" id="{D3251268-42B4-3B45-A59B-740E2DB97A00}"/>
              </a:ext>
            </a:extLst>
          </p:cNvPr>
          <p:cNvSpPr>
            <a:spLocks noGrp="1"/>
          </p:cNvSpPr>
          <p:nvPr>
            <p:ph sz="half" idx="14"/>
          </p:nvPr>
        </p:nvSpPr>
        <p:spPr>
          <a:xfrm>
            <a:off x="3295650" y="1973580"/>
            <a:ext cx="8572500" cy="4465320"/>
          </a:xfrm>
        </p:spPr>
        <p:txBody>
          <a:bodyPr>
            <a:normAutofit/>
          </a:bodyPr>
          <a:lstStyle/>
          <a:p>
            <a:pPr>
              <a:buFontTx/>
              <a:buChar char="-"/>
            </a:pPr>
            <a:r>
              <a:rPr lang="en-US" dirty="0"/>
              <a:t>ISPF stands for Interactive System Productivity Facility</a:t>
            </a:r>
          </a:p>
          <a:p>
            <a:pPr>
              <a:buFontTx/>
              <a:buChar char="-"/>
            </a:pPr>
            <a:r>
              <a:rPr lang="en-US" dirty="0"/>
              <a:t>TSO stands for Time Sharing Option</a:t>
            </a:r>
          </a:p>
          <a:p>
            <a:pPr>
              <a:buFontTx/>
              <a:buChar char="-"/>
            </a:pPr>
            <a:r>
              <a:rPr lang="en-US" dirty="0"/>
              <a:t>What do these acronyms have to do with mainframes?</a:t>
            </a:r>
          </a:p>
          <a:p>
            <a:pPr lvl="1">
              <a:buFontTx/>
              <a:buChar char="-"/>
            </a:pPr>
            <a:r>
              <a:rPr lang="en-US" dirty="0"/>
              <a:t>TSO is an essential tool that allows a user to interact with a z/OS system using a command line interface</a:t>
            </a:r>
          </a:p>
          <a:p>
            <a:pPr lvl="1">
              <a:buFontTx/>
              <a:buChar char="-"/>
            </a:pPr>
            <a:r>
              <a:rPr lang="en-US" dirty="0"/>
              <a:t>This is important because it supports multiple users working concurrently to share the system resources – hence “time sharing”</a:t>
            </a:r>
          </a:p>
          <a:p>
            <a:pPr lvl="1">
              <a:buFontTx/>
              <a:buChar char="-"/>
            </a:pPr>
            <a:r>
              <a:rPr lang="en-US" dirty="0"/>
              <a:t>ISPF runs on top TSO, in a way that serves as a well structured and user-friendly menu to help users execute TSO commands</a:t>
            </a:r>
          </a:p>
          <a:p>
            <a:pPr lvl="1">
              <a:buFontTx/>
              <a:buChar char="-"/>
            </a:pPr>
            <a:r>
              <a:rPr lang="en-US" dirty="0"/>
              <a:t>This is done so by separating commands into different panels, and the user can then navigate between panels to search for their intended command to execute</a:t>
            </a:r>
          </a:p>
        </p:txBody>
      </p:sp>
      <p:sp>
        <p:nvSpPr>
          <p:cNvPr id="7" name="Text Placeholder 6">
            <a:extLst>
              <a:ext uri="{FF2B5EF4-FFF2-40B4-BE49-F238E27FC236}">
                <a16:creationId xmlns:a16="http://schemas.microsoft.com/office/drawing/2014/main" id="{02492136-277B-808E-9D1B-0527359207DB}"/>
              </a:ext>
            </a:extLst>
          </p:cNvPr>
          <p:cNvSpPr>
            <a:spLocks noGrp="1"/>
          </p:cNvSpPr>
          <p:nvPr>
            <p:ph sz="half" idx="1"/>
          </p:nvPr>
        </p:nvSpPr>
        <p:spPr>
          <a:xfrm>
            <a:off x="6826432" y="3253740"/>
            <a:ext cx="4580088" cy="3006531"/>
          </a:xfrm>
        </p:spPr>
        <p:txBody>
          <a:bodyPr>
            <a:normAutofit/>
          </a:bodyPr>
          <a:lstStyle/>
          <a:p>
            <a:r>
              <a:rPr lang="en-US" dirty="0"/>
              <a:t> </a:t>
            </a:r>
          </a:p>
        </p:txBody>
      </p:sp>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D6139-10D9-38BC-BC0E-D37808DAAF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99EA65-740C-67F6-A03B-18478E53376A}"/>
              </a:ext>
            </a:extLst>
          </p:cNvPr>
          <p:cNvSpPr>
            <a:spLocks noGrp="1"/>
          </p:cNvSpPr>
          <p:nvPr>
            <p:ph type="title"/>
          </p:nvPr>
        </p:nvSpPr>
        <p:spPr>
          <a:xfrm>
            <a:off x="3807877" y="898524"/>
            <a:ext cx="7606895" cy="2029967"/>
          </a:xfrm>
        </p:spPr>
        <p:txBody>
          <a:bodyPr/>
          <a:lstStyle/>
          <a:p>
            <a:r>
              <a:rPr lang="en-US" dirty="0"/>
              <a:t>More about ispf/tso</a:t>
            </a:r>
          </a:p>
        </p:txBody>
      </p:sp>
      <p:pic>
        <p:nvPicPr>
          <p:cNvPr id="14" name="Picture Placeholder 13" descr="Woman walking in office">
            <a:extLst>
              <a:ext uri="{FF2B5EF4-FFF2-40B4-BE49-F238E27FC236}">
                <a16:creationId xmlns:a16="http://schemas.microsoft.com/office/drawing/2014/main" id="{37883E68-7B1F-3951-F17D-03C9B5E753C3}"/>
              </a:ext>
            </a:extLst>
          </p:cNvPr>
          <p:cNvPicPr>
            <a:picLocks noGrp="1" noChangeAspect="1"/>
          </p:cNvPicPr>
          <p:nvPr>
            <p:ph type="pic" sz="quarter" idx="15"/>
          </p:nvPr>
        </p:nvPicPr>
        <p:blipFill>
          <a:blip r:embed="rId3"/>
          <a:srcRect l="35913" r="35913"/>
          <a:stretch/>
        </p:blipFill>
        <p:spPr>
          <a:xfrm>
            <a:off x="1011337" y="9212"/>
            <a:ext cx="2029967" cy="4850544"/>
          </a:xfrm>
        </p:spPr>
      </p:pic>
      <p:sp>
        <p:nvSpPr>
          <p:cNvPr id="8" name="Text Placeholder 7">
            <a:extLst>
              <a:ext uri="{FF2B5EF4-FFF2-40B4-BE49-F238E27FC236}">
                <a16:creationId xmlns:a16="http://schemas.microsoft.com/office/drawing/2014/main" id="{A9057F83-899E-1F23-2E0F-A2802F451437}"/>
              </a:ext>
            </a:extLst>
          </p:cNvPr>
          <p:cNvSpPr>
            <a:spLocks noGrp="1"/>
          </p:cNvSpPr>
          <p:nvPr>
            <p:ph sz="half" idx="16"/>
          </p:nvPr>
        </p:nvSpPr>
        <p:spPr>
          <a:xfrm>
            <a:off x="3807877" y="1800809"/>
            <a:ext cx="7615274" cy="3829990"/>
          </a:xfrm>
        </p:spPr>
        <p:txBody>
          <a:bodyPr>
            <a:normAutofit/>
          </a:bodyPr>
          <a:lstStyle/>
          <a:p>
            <a:pPr>
              <a:buFontTx/>
              <a:buChar char="-"/>
            </a:pPr>
            <a:r>
              <a:rPr lang="en-US" dirty="0"/>
              <a:t>ISPF allows users to look for desired commands by navigating panels rather than entering each command into the command line</a:t>
            </a:r>
          </a:p>
          <a:p>
            <a:pPr>
              <a:buFontTx/>
              <a:buChar char="-"/>
            </a:pPr>
            <a:r>
              <a:rPr lang="en-US" dirty="0"/>
              <a:t>Theoretically TSO could be utilized without ISPF</a:t>
            </a:r>
          </a:p>
          <a:p>
            <a:pPr>
              <a:buFontTx/>
              <a:buChar char="-"/>
            </a:pPr>
            <a:r>
              <a:rPr lang="en-US" dirty="0"/>
              <a:t>In practice, ISPF will most always be used with TSO, simply because the alternative is for the user to memorize exactly every command they wish to execute</a:t>
            </a:r>
          </a:p>
          <a:p>
            <a:pPr>
              <a:buFontTx/>
              <a:buChar char="-"/>
            </a:pPr>
            <a:r>
              <a:rPr lang="en-US" dirty="0"/>
              <a:t>Since most mainframe developers, analysts, or testers likely do not want to memorize every command, it can be easy to see the usefulness of the ISPF user interface</a:t>
            </a:r>
          </a:p>
        </p:txBody>
      </p:sp>
      <p:sp>
        <p:nvSpPr>
          <p:cNvPr id="64" name="Oval 63">
            <a:extLst>
              <a:ext uri="{FF2B5EF4-FFF2-40B4-BE49-F238E27FC236}">
                <a16:creationId xmlns:a16="http://schemas.microsoft.com/office/drawing/2014/main" id="{3AD42685-257A-4351-2D72-9111FBF68C83}"/>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38840BC6-7E56-5405-4383-2E1AC9913E94}"/>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44265099-D1C7-DE94-26D4-91E4AAE6D9CD}"/>
              </a:ext>
            </a:extLst>
          </p:cNvPr>
          <p:cNvSpPr>
            <a:spLocks noGrp="1"/>
          </p:cNvSpPr>
          <p:nvPr>
            <p:ph type="sldNum" sz="quarter" idx="12"/>
          </p:nvPr>
        </p:nvSpPr>
        <p:spPr/>
        <p:txBody>
          <a:bodyPr/>
          <a:lstStyle/>
          <a:p>
            <a:fld id="{B5CEABB6-07DC-46E8-9B57-56EC44A396E5}" type="slidenum">
              <a:rPr lang="en-US" smtClean="0"/>
              <a:pPr/>
              <a:t>6</a:t>
            </a:fld>
            <a:endParaRPr lang="en-US" dirty="0"/>
          </a:p>
        </p:txBody>
      </p:sp>
      <p:pic>
        <p:nvPicPr>
          <p:cNvPr id="2050" name="Picture 2" descr="green screen myth ...">
            <a:extLst>
              <a:ext uri="{FF2B5EF4-FFF2-40B4-BE49-F238E27FC236}">
                <a16:creationId xmlns:a16="http://schemas.microsoft.com/office/drawing/2014/main" id="{F2516E5A-2726-0794-7FA2-12E44ED49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7389" y="4793657"/>
            <a:ext cx="3680829" cy="18231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verview of IBM green screen (5250 Terminal) - AS400 ISeries IBM">
            <a:extLst>
              <a:ext uri="{FF2B5EF4-FFF2-40B4-BE49-F238E27FC236}">
                <a16:creationId xmlns:a16="http://schemas.microsoft.com/office/drawing/2014/main" id="{D0E678A6-C488-9344-75CA-0E5555BEEC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9517" y="4637866"/>
            <a:ext cx="3186360" cy="1985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28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ormAutofit/>
          </a:bodyPr>
          <a:lstStyle/>
          <a:p>
            <a:r>
              <a:rPr lang="en-US" dirty="0"/>
              <a:t>What is Zowe?​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lstStyle/>
          <a:p>
            <a:r>
              <a:rPr lang="en-US" dirty="0"/>
              <a:t> </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Some background on Zowe</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146041"/>
            <a:ext cx="6760148" cy="3949959"/>
          </a:xfrm>
        </p:spPr>
        <p:txBody>
          <a:bodyPr vert="horz" lIns="91440" tIns="45720" rIns="91440" bIns="45720" rtlCol="0" anchor="t">
            <a:normAutofit/>
          </a:bodyPr>
          <a:lstStyle/>
          <a:p>
            <a:pPr marL="285750" indent="-285750">
              <a:buFontTx/>
              <a:buChar char="-"/>
            </a:pPr>
            <a:r>
              <a:rPr lang="en-US" dirty="0"/>
              <a:t>Zowe is an open-source framework developed by The Open Mainframe Project that allows users to connect directly with z/OS systems</a:t>
            </a:r>
          </a:p>
          <a:p>
            <a:pPr marL="285750" indent="-285750">
              <a:buFontTx/>
              <a:buChar char="-"/>
            </a:pPr>
            <a:r>
              <a:rPr lang="en-US" dirty="0"/>
              <a:t>It was designed with the user interface in mind, to try and be user friendly</a:t>
            </a:r>
          </a:p>
          <a:p>
            <a:pPr marL="742950" lvl="1" indent="-285750">
              <a:buFontTx/>
              <a:buChar char="-"/>
            </a:pPr>
            <a:r>
              <a:rPr lang="en-US" dirty="0"/>
              <a:t>Done so with the intent of being more appealing towards newer and younger developers, with so many younger mainframe developers not liking the green screen</a:t>
            </a:r>
          </a:p>
          <a:p>
            <a:pPr marL="285750" indent="-285750">
              <a:buFontTx/>
              <a:buChar char="-"/>
            </a:pPr>
            <a:r>
              <a:rPr lang="en-US" dirty="0"/>
              <a:t>In other words, Zowe was made as a tool to bridge the generational gap between various generations of developers</a:t>
            </a:r>
          </a:p>
          <a:p>
            <a:pPr marL="285750" indent="-285750">
              <a:buFontTx/>
              <a:buChar char="-"/>
            </a:pPr>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3" name="Content Placeholder 2">
            <a:extLst>
              <a:ext uri="{FF2B5EF4-FFF2-40B4-BE49-F238E27FC236}">
                <a16:creationId xmlns:a16="http://schemas.microsoft.com/office/drawing/2014/main" id="{93A51B3A-009B-3CCA-1EF8-DD380D9F6FB6}"/>
              </a:ext>
            </a:extLst>
          </p:cNvPr>
          <p:cNvSpPr>
            <a:spLocks noGrp="1"/>
          </p:cNvSpPr>
          <p:nvPr>
            <p:ph sz="half" idx="15"/>
          </p:nvPr>
        </p:nvSpPr>
        <p:spPr>
          <a:xfrm flipH="1" flipV="1">
            <a:off x="10161024" y="2528596"/>
            <a:ext cx="45719" cy="62204"/>
          </a:xfrm>
        </p:spPr>
        <p:txBody>
          <a:bodyPr>
            <a:normAutofit fontScale="25000" lnSpcReduction="20000"/>
          </a:bodyPr>
          <a:lstStyle/>
          <a:p>
            <a:r>
              <a:rPr lang="en-US" dirty="0"/>
              <a:t> </a:t>
            </a:r>
          </a:p>
        </p:txBody>
      </p:sp>
      <p:pic>
        <p:nvPicPr>
          <p:cNvPr id="1026" name="Picture 2" descr="Zowe Open Source Interface for z/OS">
            <a:extLst>
              <a:ext uri="{FF2B5EF4-FFF2-40B4-BE49-F238E27FC236}">
                <a16:creationId xmlns:a16="http://schemas.microsoft.com/office/drawing/2014/main" id="{047B7E64-79AB-72AA-A338-34743036B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320" y="2258568"/>
            <a:ext cx="281940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Zowe Docs">
            <a:extLst>
              <a:ext uri="{FF2B5EF4-FFF2-40B4-BE49-F238E27FC236}">
                <a16:creationId xmlns:a16="http://schemas.microsoft.com/office/drawing/2014/main" id="{820D4579-52EE-F8DF-8BD9-2438F90631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3470" y="4325874"/>
            <a:ext cx="19431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E3762-81B3-6B13-5BD8-5EE711CC0F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E17B4-5126-4F49-0AA5-F096F2025E24}"/>
              </a:ext>
            </a:extLst>
          </p:cNvPr>
          <p:cNvSpPr>
            <a:spLocks noGrp="1"/>
          </p:cNvSpPr>
          <p:nvPr>
            <p:ph type="title"/>
          </p:nvPr>
        </p:nvSpPr>
        <p:spPr>
          <a:xfrm>
            <a:off x="762001" y="896112"/>
            <a:ext cx="6589150" cy="867374"/>
          </a:xfrm>
        </p:spPr>
        <p:txBody>
          <a:bodyPr/>
          <a:lstStyle/>
          <a:p>
            <a:r>
              <a:rPr lang="en-US" dirty="0"/>
              <a:t>More about zowe</a:t>
            </a:r>
          </a:p>
        </p:txBody>
      </p:sp>
      <p:sp>
        <p:nvSpPr>
          <p:cNvPr id="3" name="Content Placeholder 2">
            <a:extLst>
              <a:ext uri="{FF2B5EF4-FFF2-40B4-BE49-F238E27FC236}">
                <a16:creationId xmlns:a16="http://schemas.microsoft.com/office/drawing/2014/main" id="{FBBDF64F-F9ED-822A-4377-F1DDBF4463A6}"/>
              </a:ext>
            </a:extLst>
          </p:cNvPr>
          <p:cNvSpPr>
            <a:spLocks noGrp="1"/>
          </p:cNvSpPr>
          <p:nvPr>
            <p:ph sz="half" idx="14"/>
          </p:nvPr>
        </p:nvSpPr>
        <p:spPr>
          <a:xfrm>
            <a:off x="762000" y="2286000"/>
            <a:ext cx="7010400" cy="4068763"/>
          </a:xfrm>
        </p:spPr>
        <p:txBody>
          <a:bodyPr vert="horz" lIns="91440" tIns="45720" rIns="91440" bIns="45720" rtlCol="0" anchor="t">
            <a:normAutofit/>
          </a:bodyPr>
          <a:lstStyle/>
          <a:p>
            <a:pPr marL="285750" indent="-285750">
              <a:buFontTx/>
              <a:buChar char="-"/>
            </a:pPr>
            <a:r>
              <a:rPr lang="en-US" dirty="0"/>
              <a:t>Commonly used as an extension through Visual Studio Code</a:t>
            </a:r>
          </a:p>
          <a:p>
            <a:pPr marL="742950" lvl="1" indent="-285750">
              <a:buFontTx/>
              <a:buChar char="-"/>
            </a:pPr>
            <a:r>
              <a:rPr lang="en-US" dirty="0"/>
              <a:t>Allowing a mainframe developing experience on a modern platform like Visual Studio Code is why Zowe is becoming so popular, especially for newer mainframe developers</a:t>
            </a:r>
          </a:p>
          <a:p>
            <a:pPr marL="285750" indent="-285750">
              <a:buFontTx/>
              <a:buChar char="-"/>
            </a:pPr>
            <a:r>
              <a:rPr lang="en-US" dirty="0"/>
              <a:t>Zowe also provides a command line interface that allows you to interact with a mainframe environment without using Visual Studio Code</a:t>
            </a:r>
          </a:p>
          <a:p>
            <a:pPr marL="285750" indent="-285750">
              <a:buFontTx/>
              <a:buChar char="-"/>
            </a:pPr>
            <a:r>
              <a:rPr lang="en-US" dirty="0"/>
              <a:t>Within this command line interface, you can do a lot of the same commands that the green screen allows for, such as allocating data sets and submitting jobs</a:t>
            </a:r>
          </a:p>
        </p:txBody>
      </p:sp>
      <p:sp>
        <p:nvSpPr>
          <p:cNvPr id="6" name="Slide Number Placeholder 5">
            <a:extLst>
              <a:ext uri="{FF2B5EF4-FFF2-40B4-BE49-F238E27FC236}">
                <a16:creationId xmlns:a16="http://schemas.microsoft.com/office/drawing/2014/main" id="{00F5A175-FD56-F052-0AB8-F9DEDF31979B}"/>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288128899"/>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dfad5fd-2fc6-4540-bf9f-156aa046fef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3C9BB617217C488D5DFCD8BA2C2DA1" ma:contentTypeVersion="14" ma:contentTypeDescription="Create a new document." ma:contentTypeScope="" ma:versionID="7d5754fdeb5faa74d11c765c4879f861">
  <xsd:schema xmlns:xsd="http://www.w3.org/2001/XMLSchema" xmlns:xs="http://www.w3.org/2001/XMLSchema" xmlns:p="http://schemas.microsoft.com/office/2006/metadata/properties" xmlns:ns3="3dfad5fd-2fc6-4540-bf9f-156aa046fef2" xmlns:ns4="88304aec-8283-4067-a08a-03f4203eb407" targetNamespace="http://schemas.microsoft.com/office/2006/metadata/properties" ma:root="true" ma:fieldsID="81e31d19266e8b7c7ba3f34a775ad891" ns3:_="" ns4:_="">
    <xsd:import namespace="3dfad5fd-2fc6-4540-bf9f-156aa046fef2"/>
    <xsd:import namespace="88304aec-8283-4067-a08a-03f4203eb407"/>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fad5fd-2fc6-4540-bf9f-156aa046f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8304aec-8283-4067-a08a-03f4203eb40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3dfad5fd-2fc6-4540-bf9f-156aa046fef2"/>
    <ds:schemaRef ds:uri="http://schemas.microsoft.com/office/2006/documentManagement/types"/>
    <ds:schemaRef ds:uri="http://purl.org/dc/dcmitype/"/>
    <ds:schemaRef ds:uri="http://schemas.openxmlformats.org/package/2006/metadata/core-properties"/>
    <ds:schemaRef ds:uri="88304aec-8283-4067-a08a-03f4203eb407"/>
    <ds:schemaRef ds:uri="http://purl.org/dc/elements/1.1/"/>
    <ds:schemaRef ds:uri="http://schemas.microsoft.com/office/infopath/2007/PartnerControls"/>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7E1F622D-322E-4A61-AE2D-3C04500BED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fad5fd-2fc6-4540-bf9f-156aa046fef2"/>
    <ds:schemaRef ds:uri="88304aec-8283-4067-a08a-03f4203eb4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{C7194096-E44F-4626-9152-B90AF00F4030}TF55c86556-70ea-476e-aa05-13a38f2d5b0da1381d77_win32-a3c664429073</Template>
  <TotalTime>147</TotalTime>
  <Words>1977</Words>
  <Application>Microsoft Office PowerPoint</Application>
  <PresentationFormat>Widescreen</PresentationFormat>
  <Paragraphs>153</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Avenir Next LT Pro</vt:lpstr>
      <vt:lpstr>Calibri</vt:lpstr>
      <vt:lpstr>Custom</vt:lpstr>
      <vt:lpstr>Zowe Vs Ispf/tso: New School Meets Old school </vt:lpstr>
      <vt:lpstr>Overview</vt:lpstr>
      <vt:lpstr>Agenda for today</vt:lpstr>
      <vt:lpstr>What is ispf/tso?</vt:lpstr>
      <vt:lpstr>Getting started with ispf/tso</vt:lpstr>
      <vt:lpstr>More about ispf/tso</vt:lpstr>
      <vt:lpstr>What is Zowe?​</vt:lpstr>
      <vt:lpstr>Some background on Zowe</vt:lpstr>
      <vt:lpstr>More about zowe</vt:lpstr>
      <vt:lpstr>Any questions about ISPF/TSO OR Zowe?</vt:lpstr>
      <vt:lpstr>What are both tools good at?​</vt:lpstr>
      <vt:lpstr>Continuing On</vt:lpstr>
      <vt:lpstr>How are ISPF/TSO and Zowe Different?</vt:lpstr>
      <vt:lpstr>What are each tool more efficient for?</vt:lpstr>
      <vt:lpstr>What does this all mean?</vt:lpstr>
      <vt:lpstr>Which platform is better?</vt:lpstr>
      <vt:lpstr>Which platform is better?</vt:lpstr>
      <vt:lpstr>Any questions regarding zowe, ispf/tso, or anything else?</vt:lpstr>
      <vt:lpstr>A quick word on z/os data sets​</vt:lpstr>
      <vt:lpstr>Sequential Data Sets</vt:lpstr>
      <vt:lpstr>Partitioned Data Sets</vt:lpstr>
      <vt:lpstr>Why are we talking about these data sets?​</vt:lpstr>
      <vt:lpstr>THANK YOU for coming!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Douglas Johnson</dc:creator>
  <cp:lastModifiedBy>Douglas Johnson</cp:lastModifiedBy>
  <cp:revision>1</cp:revision>
  <dcterms:created xsi:type="dcterms:W3CDTF">2025-10-21T17:59:30Z</dcterms:created>
  <dcterms:modified xsi:type="dcterms:W3CDTF">2025-10-21T20:27:18Z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0x0101006F3C9BB617217C488D5DFCD8BA2C2DA1</vt:lpwstr>
  </property>
</Properties>
</file>